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5" r:id="rId7"/>
    <p:sldId id="262" r:id="rId8"/>
    <p:sldId id="267" r:id="rId9"/>
    <p:sldId id="269" r:id="rId10"/>
    <p:sldId id="268" r:id="rId11"/>
    <p:sldId id="261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FF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792" y="-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9A6B9D-2E97-44F9-8449-271D35EFFD88}" type="doc">
      <dgm:prSet loTypeId="urn:microsoft.com/office/officeart/2005/8/layout/list1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BC08B8-5388-4991-AFB5-74BDD53C2067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Гигиенические факторы</a:t>
          </a:r>
          <a:endParaRPr lang="ru-RU" sz="2000" b="1" i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35156F-E9A4-4970-A684-1911C4DD9B24}" type="parTrans" cxnId="{CC2B50F3-9153-43AE-93A4-2B1C8354B2DE}">
      <dgm:prSet/>
      <dgm:spPr/>
      <dgm:t>
        <a:bodyPr/>
        <a:lstStyle/>
        <a:p>
          <a:endParaRPr lang="ru-RU"/>
        </a:p>
      </dgm:t>
    </dgm:pt>
    <dgm:pt modelId="{2E5E7D33-512D-4DF7-838F-6D9FF78180F0}" type="sibTrans" cxnId="{CC2B50F3-9153-43AE-93A4-2B1C8354B2DE}">
      <dgm:prSet/>
      <dgm:spPr/>
      <dgm:t>
        <a:bodyPr/>
        <a:lstStyle/>
        <a:p>
          <a:endParaRPr lang="ru-RU"/>
        </a:p>
      </dgm:t>
    </dgm:pt>
    <dgm:pt modelId="{83563D84-165A-409E-88DF-1E6F7427ACA7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Естественные силы природы</a:t>
          </a:r>
          <a:endParaRPr lang="ru-RU" sz="2000" b="1" i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F935AF-470D-4420-8F61-0D9F364668C2}" type="parTrans" cxnId="{58D76B39-0EEE-48AE-A922-D0BCD8F864CD}">
      <dgm:prSet/>
      <dgm:spPr/>
      <dgm:t>
        <a:bodyPr/>
        <a:lstStyle/>
        <a:p>
          <a:endParaRPr lang="ru-RU"/>
        </a:p>
      </dgm:t>
    </dgm:pt>
    <dgm:pt modelId="{1F5A415A-3D49-4C8B-B40A-701CAEA3898F}" type="sibTrans" cxnId="{58D76B39-0EEE-48AE-A922-D0BCD8F864CD}">
      <dgm:prSet/>
      <dgm:spPr/>
      <dgm:t>
        <a:bodyPr/>
        <a:lstStyle/>
        <a:p>
          <a:endParaRPr lang="ru-RU"/>
        </a:p>
      </dgm:t>
    </dgm:pt>
    <dgm:pt modelId="{7EA7FE13-D104-44CC-8195-C25CD1E74764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Физические упражнения</a:t>
          </a:r>
          <a:endParaRPr lang="ru-RU" sz="2000" b="1" i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A7FC90-1A58-42DF-A762-1AB117A040D6}" type="parTrans" cxnId="{926A5BCD-D865-491C-8529-1F558F6BC580}">
      <dgm:prSet/>
      <dgm:spPr/>
      <dgm:t>
        <a:bodyPr/>
        <a:lstStyle/>
        <a:p>
          <a:endParaRPr lang="ru-RU"/>
        </a:p>
      </dgm:t>
    </dgm:pt>
    <dgm:pt modelId="{D757DBB6-6823-415B-B9B2-CF0BAFA1237D}" type="sibTrans" cxnId="{926A5BCD-D865-491C-8529-1F558F6BC580}">
      <dgm:prSet/>
      <dgm:spPr/>
      <dgm:t>
        <a:bodyPr/>
        <a:lstStyle/>
        <a:p>
          <a:endParaRPr lang="ru-RU"/>
        </a:p>
      </dgm:t>
    </dgm:pt>
    <dgm:pt modelId="{D7AB91C7-2AD4-415B-9BBE-241A827F04C9}" type="pres">
      <dgm:prSet presAssocID="{AC9A6B9D-2E97-44F9-8449-271D35EFFD8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3D3D33-88CE-463C-9645-5A74B8DD0AF0}" type="pres">
      <dgm:prSet presAssocID="{FBBC08B8-5388-4991-AFB5-74BDD53C2067}" presName="parentLin" presStyleCnt="0"/>
      <dgm:spPr/>
    </dgm:pt>
    <dgm:pt modelId="{D92FF6E3-6A00-406B-86A0-FDB49119D3D9}" type="pres">
      <dgm:prSet presAssocID="{FBBC08B8-5388-4991-AFB5-74BDD53C206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E34C75A-9CD1-4D62-8ECB-03F6C7E75BCC}" type="pres">
      <dgm:prSet presAssocID="{FBBC08B8-5388-4991-AFB5-74BDD53C2067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790308-04BD-424B-AA5B-C992368350A6}" type="pres">
      <dgm:prSet presAssocID="{FBBC08B8-5388-4991-AFB5-74BDD53C2067}" presName="negativeSpace" presStyleCnt="0"/>
      <dgm:spPr/>
    </dgm:pt>
    <dgm:pt modelId="{0F4F945D-F92A-4964-812B-FF2B0C4DC72F}" type="pres">
      <dgm:prSet presAssocID="{FBBC08B8-5388-4991-AFB5-74BDD53C2067}" presName="childText" presStyleLbl="conFgAcc1" presStyleIdx="0" presStyleCnt="3">
        <dgm:presLayoutVars>
          <dgm:bulletEnabled val="1"/>
        </dgm:presLayoutVars>
      </dgm:prSet>
      <dgm:spPr/>
    </dgm:pt>
    <dgm:pt modelId="{A7083C86-F416-451F-85F0-72C15E39D688}" type="pres">
      <dgm:prSet presAssocID="{2E5E7D33-512D-4DF7-838F-6D9FF78180F0}" presName="spaceBetweenRectangles" presStyleCnt="0"/>
      <dgm:spPr/>
    </dgm:pt>
    <dgm:pt modelId="{E45A698C-50B9-4A0A-A894-4EB9ECA9E903}" type="pres">
      <dgm:prSet presAssocID="{83563D84-165A-409E-88DF-1E6F7427ACA7}" presName="parentLin" presStyleCnt="0"/>
      <dgm:spPr/>
    </dgm:pt>
    <dgm:pt modelId="{72F4D744-3264-43E0-82BF-34517E822F56}" type="pres">
      <dgm:prSet presAssocID="{83563D84-165A-409E-88DF-1E6F7427ACA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2D753F32-FB91-4CDF-9A28-81B7C31229A4}" type="pres">
      <dgm:prSet presAssocID="{83563D84-165A-409E-88DF-1E6F7427ACA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8AACD9-8538-4691-85CA-27B70292C0BF}" type="pres">
      <dgm:prSet presAssocID="{83563D84-165A-409E-88DF-1E6F7427ACA7}" presName="negativeSpace" presStyleCnt="0"/>
      <dgm:spPr/>
    </dgm:pt>
    <dgm:pt modelId="{4DDD079B-6E3D-45F7-9321-645D19E28E94}" type="pres">
      <dgm:prSet presAssocID="{83563D84-165A-409E-88DF-1E6F7427ACA7}" presName="childText" presStyleLbl="conFgAcc1" presStyleIdx="1" presStyleCnt="3">
        <dgm:presLayoutVars>
          <dgm:bulletEnabled val="1"/>
        </dgm:presLayoutVars>
      </dgm:prSet>
      <dgm:spPr/>
    </dgm:pt>
    <dgm:pt modelId="{B8AA4B8A-A75B-440D-81B5-52F62154D8E0}" type="pres">
      <dgm:prSet presAssocID="{1F5A415A-3D49-4C8B-B40A-701CAEA3898F}" presName="spaceBetweenRectangles" presStyleCnt="0"/>
      <dgm:spPr/>
    </dgm:pt>
    <dgm:pt modelId="{09E50AC1-44A8-4A55-A17D-506785109BD5}" type="pres">
      <dgm:prSet presAssocID="{7EA7FE13-D104-44CC-8195-C25CD1E74764}" presName="parentLin" presStyleCnt="0"/>
      <dgm:spPr/>
    </dgm:pt>
    <dgm:pt modelId="{B83BEE29-CAE7-4011-B32E-FAF5332FDD64}" type="pres">
      <dgm:prSet presAssocID="{7EA7FE13-D104-44CC-8195-C25CD1E74764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1E508B3C-8A1A-4296-9184-9E2D2D26A5B2}" type="pres">
      <dgm:prSet presAssocID="{7EA7FE13-D104-44CC-8195-C25CD1E74764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91C983-6ABE-4FB9-B98D-26C51905E442}" type="pres">
      <dgm:prSet presAssocID="{7EA7FE13-D104-44CC-8195-C25CD1E74764}" presName="negativeSpace" presStyleCnt="0"/>
      <dgm:spPr/>
    </dgm:pt>
    <dgm:pt modelId="{02559FC4-95C9-48AD-AEDB-30278450393E}" type="pres">
      <dgm:prSet presAssocID="{7EA7FE13-D104-44CC-8195-C25CD1E7476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DE5BAA2-6B96-4A9F-91F1-DB76647268BA}" type="presOf" srcId="{7EA7FE13-D104-44CC-8195-C25CD1E74764}" destId="{1E508B3C-8A1A-4296-9184-9E2D2D26A5B2}" srcOrd="1" destOrd="0" presId="urn:microsoft.com/office/officeart/2005/8/layout/list1"/>
    <dgm:cxn modelId="{BDD56E6F-AFBE-413E-B936-09B95194C11E}" type="presOf" srcId="{83563D84-165A-409E-88DF-1E6F7427ACA7}" destId="{72F4D744-3264-43E0-82BF-34517E822F56}" srcOrd="0" destOrd="0" presId="urn:microsoft.com/office/officeart/2005/8/layout/list1"/>
    <dgm:cxn modelId="{CF131E0F-154F-4B69-BC55-EE90D45F7F67}" type="presOf" srcId="{7EA7FE13-D104-44CC-8195-C25CD1E74764}" destId="{B83BEE29-CAE7-4011-B32E-FAF5332FDD64}" srcOrd="0" destOrd="0" presId="urn:microsoft.com/office/officeart/2005/8/layout/list1"/>
    <dgm:cxn modelId="{926A5BCD-D865-491C-8529-1F558F6BC580}" srcId="{AC9A6B9D-2E97-44F9-8449-271D35EFFD88}" destId="{7EA7FE13-D104-44CC-8195-C25CD1E74764}" srcOrd="2" destOrd="0" parTransId="{1FA7FC90-1A58-42DF-A762-1AB117A040D6}" sibTransId="{D757DBB6-6823-415B-B9B2-CF0BAFA1237D}"/>
    <dgm:cxn modelId="{B27D4BE3-EDB3-41EC-9D3B-6163C5E3AE9B}" type="presOf" srcId="{FBBC08B8-5388-4991-AFB5-74BDD53C2067}" destId="{D92FF6E3-6A00-406B-86A0-FDB49119D3D9}" srcOrd="0" destOrd="0" presId="urn:microsoft.com/office/officeart/2005/8/layout/list1"/>
    <dgm:cxn modelId="{E132626A-9C2D-4808-8091-F0C12270440C}" type="presOf" srcId="{FBBC08B8-5388-4991-AFB5-74BDD53C2067}" destId="{4E34C75A-9CD1-4D62-8ECB-03F6C7E75BCC}" srcOrd="1" destOrd="0" presId="urn:microsoft.com/office/officeart/2005/8/layout/list1"/>
    <dgm:cxn modelId="{534C349B-FDEE-4D17-9A3C-FE6AB479D856}" type="presOf" srcId="{83563D84-165A-409E-88DF-1E6F7427ACA7}" destId="{2D753F32-FB91-4CDF-9A28-81B7C31229A4}" srcOrd="1" destOrd="0" presId="urn:microsoft.com/office/officeart/2005/8/layout/list1"/>
    <dgm:cxn modelId="{CC2B50F3-9153-43AE-93A4-2B1C8354B2DE}" srcId="{AC9A6B9D-2E97-44F9-8449-271D35EFFD88}" destId="{FBBC08B8-5388-4991-AFB5-74BDD53C2067}" srcOrd="0" destOrd="0" parTransId="{6235156F-E9A4-4970-A684-1911C4DD9B24}" sibTransId="{2E5E7D33-512D-4DF7-838F-6D9FF78180F0}"/>
    <dgm:cxn modelId="{58D76B39-0EEE-48AE-A922-D0BCD8F864CD}" srcId="{AC9A6B9D-2E97-44F9-8449-271D35EFFD88}" destId="{83563D84-165A-409E-88DF-1E6F7427ACA7}" srcOrd="1" destOrd="0" parTransId="{CEF935AF-470D-4420-8F61-0D9F364668C2}" sibTransId="{1F5A415A-3D49-4C8B-B40A-701CAEA3898F}"/>
    <dgm:cxn modelId="{7F81A287-BC35-480A-B52A-9640A905780E}" type="presOf" srcId="{AC9A6B9D-2E97-44F9-8449-271D35EFFD88}" destId="{D7AB91C7-2AD4-415B-9BBE-241A827F04C9}" srcOrd="0" destOrd="0" presId="urn:microsoft.com/office/officeart/2005/8/layout/list1"/>
    <dgm:cxn modelId="{DF5E469A-56F2-4919-B6AF-48EC28428461}" type="presParOf" srcId="{D7AB91C7-2AD4-415B-9BBE-241A827F04C9}" destId="{CF3D3D33-88CE-463C-9645-5A74B8DD0AF0}" srcOrd="0" destOrd="0" presId="urn:microsoft.com/office/officeart/2005/8/layout/list1"/>
    <dgm:cxn modelId="{4E1405F9-03DD-4737-934A-1BCE1741B54A}" type="presParOf" srcId="{CF3D3D33-88CE-463C-9645-5A74B8DD0AF0}" destId="{D92FF6E3-6A00-406B-86A0-FDB49119D3D9}" srcOrd="0" destOrd="0" presId="urn:microsoft.com/office/officeart/2005/8/layout/list1"/>
    <dgm:cxn modelId="{77173436-A38A-45A3-8C85-C2434D465E57}" type="presParOf" srcId="{CF3D3D33-88CE-463C-9645-5A74B8DD0AF0}" destId="{4E34C75A-9CD1-4D62-8ECB-03F6C7E75BCC}" srcOrd="1" destOrd="0" presId="urn:microsoft.com/office/officeart/2005/8/layout/list1"/>
    <dgm:cxn modelId="{20BE9859-2F8D-4FE4-A2F9-DE1E02B86F78}" type="presParOf" srcId="{D7AB91C7-2AD4-415B-9BBE-241A827F04C9}" destId="{F5790308-04BD-424B-AA5B-C992368350A6}" srcOrd="1" destOrd="0" presId="urn:microsoft.com/office/officeart/2005/8/layout/list1"/>
    <dgm:cxn modelId="{84C168C3-E438-4D9E-BF66-7929E0A15A33}" type="presParOf" srcId="{D7AB91C7-2AD4-415B-9BBE-241A827F04C9}" destId="{0F4F945D-F92A-4964-812B-FF2B0C4DC72F}" srcOrd="2" destOrd="0" presId="urn:microsoft.com/office/officeart/2005/8/layout/list1"/>
    <dgm:cxn modelId="{E7632A3E-BFBC-423E-AB82-E7244FFB2179}" type="presParOf" srcId="{D7AB91C7-2AD4-415B-9BBE-241A827F04C9}" destId="{A7083C86-F416-451F-85F0-72C15E39D688}" srcOrd="3" destOrd="0" presId="urn:microsoft.com/office/officeart/2005/8/layout/list1"/>
    <dgm:cxn modelId="{BCA26C4C-4542-44F4-8ADE-F60CF36A72FA}" type="presParOf" srcId="{D7AB91C7-2AD4-415B-9BBE-241A827F04C9}" destId="{E45A698C-50B9-4A0A-A894-4EB9ECA9E903}" srcOrd="4" destOrd="0" presId="urn:microsoft.com/office/officeart/2005/8/layout/list1"/>
    <dgm:cxn modelId="{AB693799-06BF-488D-8887-778BB7D6D075}" type="presParOf" srcId="{E45A698C-50B9-4A0A-A894-4EB9ECA9E903}" destId="{72F4D744-3264-43E0-82BF-34517E822F56}" srcOrd="0" destOrd="0" presId="urn:microsoft.com/office/officeart/2005/8/layout/list1"/>
    <dgm:cxn modelId="{AB2F2DE9-0B85-4091-A486-FE2DA38087CB}" type="presParOf" srcId="{E45A698C-50B9-4A0A-A894-4EB9ECA9E903}" destId="{2D753F32-FB91-4CDF-9A28-81B7C31229A4}" srcOrd="1" destOrd="0" presId="urn:microsoft.com/office/officeart/2005/8/layout/list1"/>
    <dgm:cxn modelId="{16E95E9C-98C1-48BF-98C3-3B270C545A20}" type="presParOf" srcId="{D7AB91C7-2AD4-415B-9BBE-241A827F04C9}" destId="{928AACD9-8538-4691-85CA-27B70292C0BF}" srcOrd="5" destOrd="0" presId="urn:microsoft.com/office/officeart/2005/8/layout/list1"/>
    <dgm:cxn modelId="{2C3BE5BC-707A-4107-8DD5-AFC41EAE218A}" type="presParOf" srcId="{D7AB91C7-2AD4-415B-9BBE-241A827F04C9}" destId="{4DDD079B-6E3D-45F7-9321-645D19E28E94}" srcOrd="6" destOrd="0" presId="urn:microsoft.com/office/officeart/2005/8/layout/list1"/>
    <dgm:cxn modelId="{76870394-3151-4157-B4C2-9B519E4393E1}" type="presParOf" srcId="{D7AB91C7-2AD4-415B-9BBE-241A827F04C9}" destId="{B8AA4B8A-A75B-440D-81B5-52F62154D8E0}" srcOrd="7" destOrd="0" presId="urn:microsoft.com/office/officeart/2005/8/layout/list1"/>
    <dgm:cxn modelId="{C858F3E6-B9F4-45F4-B950-A3DF6F52F1CC}" type="presParOf" srcId="{D7AB91C7-2AD4-415B-9BBE-241A827F04C9}" destId="{09E50AC1-44A8-4A55-A17D-506785109BD5}" srcOrd="8" destOrd="0" presId="urn:microsoft.com/office/officeart/2005/8/layout/list1"/>
    <dgm:cxn modelId="{AF7745A5-D812-4199-920B-B6D0AB8D0658}" type="presParOf" srcId="{09E50AC1-44A8-4A55-A17D-506785109BD5}" destId="{B83BEE29-CAE7-4011-B32E-FAF5332FDD64}" srcOrd="0" destOrd="0" presId="urn:microsoft.com/office/officeart/2005/8/layout/list1"/>
    <dgm:cxn modelId="{6C8558E2-F3AC-48FD-9643-CFE73A506F55}" type="presParOf" srcId="{09E50AC1-44A8-4A55-A17D-506785109BD5}" destId="{1E508B3C-8A1A-4296-9184-9E2D2D26A5B2}" srcOrd="1" destOrd="0" presId="urn:microsoft.com/office/officeart/2005/8/layout/list1"/>
    <dgm:cxn modelId="{D3437E95-7CAE-46CC-9FD3-C861F7662528}" type="presParOf" srcId="{D7AB91C7-2AD4-415B-9BBE-241A827F04C9}" destId="{EE91C983-6ABE-4FB9-B98D-26C51905E442}" srcOrd="9" destOrd="0" presId="urn:microsoft.com/office/officeart/2005/8/layout/list1"/>
    <dgm:cxn modelId="{E46C081E-83C3-4DDB-94C8-0E802FA46F5A}" type="presParOf" srcId="{D7AB91C7-2AD4-415B-9BBE-241A827F04C9}" destId="{02559FC4-95C9-48AD-AEDB-30278450393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4F945D-F92A-4964-812B-FF2B0C4DC72F}">
      <dsp:nvSpPr>
        <dsp:cNvPr id="0" name=""/>
        <dsp:cNvSpPr/>
      </dsp:nvSpPr>
      <dsp:spPr>
        <a:xfrm>
          <a:off x="0" y="341975"/>
          <a:ext cx="5496272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34C75A-9CD1-4D62-8ECB-03F6C7E75BCC}">
      <dsp:nvSpPr>
        <dsp:cNvPr id="0" name=""/>
        <dsp:cNvSpPr/>
      </dsp:nvSpPr>
      <dsp:spPr>
        <a:xfrm>
          <a:off x="274813" y="32015"/>
          <a:ext cx="384739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422" tIns="0" rIns="14542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Гигиенические факторы</a:t>
          </a:r>
          <a:endParaRPr lang="ru-RU" sz="2000" b="1" i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5075" y="62277"/>
        <a:ext cx="3786866" cy="559396"/>
      </dsp:txXfrm>
    </dsp:sp>
    <dsp:sp modelId="{4DDD079B-6E3D-45F7-9321-645D19E28E94}">
      <dsp:nvSpPr>
        <dsp:cNvPr id="0" name=""/>
        <dsp:cNvSpPr/>
      </dsp:nvSpPr>
      <dsp:spPr>
        <a:xfrm>
          <a:off x="0" y="1294536"/>
          <a:ext cx="5496272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753F32-FB91-4CDF-9A28-81B7C31229A4}">
      <dsp:nvSpPr>
        <dsp:cNvPr id="0" name=""/>
        <dsp:cNvSpPr/>
      </dsp:nvSpPr>
      <dsp:spPr>
        <a:xfrm>
          <a:off x="274813" y="984575"/>
          <a:ext cx="384739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422" tIns="0" rIns="14542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Естественные силы природы</a:t>
          </a:r>
          <a:endParaRPr lang="ru-RU" sz="2000" b="1" i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5075" y="1014837"/>
        <a:ext cx="3786866" cy="559396"/>
      </dsp:txXfrm>
    </dsp:sp>
    <dsp:sp modelId="{02559FC4-95C9-48AD-AEDB-30278450393E}">
      <dsp:nvSpPr>
        <dsp:cNvPr id="0" name=""/>
        <dsp:cNvSpPr/>
      </dsp:nvSpPr>
      <dsp:spPr>
        <a:xfrm>
          <a:off x="0" y="2247096"/>
          <a:ext cx="5496272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508B3C-8A1A-4296-9184-9E2D2D26A5B2}">
      <dsp:nvSpPr>
        <dsp:cNvPr id="0" name=""/>
        <dsp:cNvSpPr/>
      </dsp:nvSpPr>
      <dsp:spPr>
        <a:xfrm>
          <a:off x="274813" y="1937136"/>
          <a:ext cx="384739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422" tIns="0" rIns="14542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Физические упражнения</a:t>
          </a:r>
          <a:endParaRPr lang="ru-RU" sz="2000" b="1" i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5075" y="1967398"/>
        <a:ext cx="3786866" cy="559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286644" y="2000246"/>
            <a:ext cx="1667089" cy="2278798"/>
          </a:xfrm>
          <a:prstGeom prst="rect">
            <a:avLst/>
          </a:prstGeom>
        </p:spPr>
      </p:pic>
      <p:pic>
        <p:nvPicPr>
          <p:cNvPr id="13" name="Рисунок 12" descr="6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357555" y="2809963"/>
            <a:ext cx="1214446" cy="1807148"/>
          </a:xfrm>
          <a:prstGeom prst="rect">
            <a:avLst/>
          </a:prstGeom>
        </p:spPr>
      </p:pic>
      <p:pic>
        <p:nvPicPr>
          <p:cNvPr id="14" name="Рисунок 13" descr="1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 rot="387762">
            <a:off x="447663" y="2565130"/>
            <a:ext cx="1894927" cy="1715169"/>
          </a:xfrm>
          <a:prstGeom prst="rect">
            <a:avLst/>
          </a:prstGeom>
        </p:spPr>
      </p:pic>
      <p:pic>
        <p:nvPicPr>
          <p:cNvPr id="17" name="Рисунок 16" descr="9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 flipH="1">
            <a:off x="5286380" y="2428874"/>
            <a:ext cx="1670754" cy="208959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2901.jpg"/>
          <p:cNvPicPr>
            <a:picLocks noChangeAspect="1"/>
          </p:cNvPicPr>
          <p:nvPr userDrawn="1"/>
        </p:nvPicPr>
        <p:blipFill>
          <a:blip r:embed="rId2">
            <a:lum bright="10000" contrast="20000"/>
          </a:blip>
          <a:srcRect t="8048" b="9882"/>
          <a:stretch>
            <a:fillRect/>
          </a:stretch>
        </p:blipFill>
        <p:spPr>
          <a:xfrm>
            <a:off x="0" y="0"/>
            <a:ext cx="9144000" cy="5143500"/>
          </a:xfrm>
          <a:prstGeom prst="frame">
            <a:avLst>
              <a:gd name="adj1" fmla="val 2691"/>
            </a:avLst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8" name="Рисунок 7" descr="1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 rot="387762" flipH="1">
            <a:off x="6020653" y="3173932"/>
            <a:ext cx="1912205" cy="17308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99653" y="2285998"/>
            <a:ext cx="1614827" cy="2207360"/>
          </a:xfrm>
          <a:prstGeom prst="rect">
            <a:avLst/>
          </a:prstGeom>
        </p:spPr>
      </p:pic>
      <p:pic>
        <p:nvPicPr>
          <p:cNvPr id="7" name="Рисунок 6" descr="2901.jpg"/>
          <p:cNvPicPr>
            <a:picLocks noChangeAspect="1"/>
          </p:cNvPicPr>
          <p:nvPr userDrawn="1"/>
        </p:nvPicPr>
        <p:blipFill>
          <a:blip r:embed="rId3">
            <a:lum bright="10000" contrast="20000"/>
          </a:blip>
          <a:srcRect t="8048" b="9882"/>
          <a:stretch>
            <a:fillRect/>
          </a:stretch>
        </p:blipFill>
        <p:spPr>
          <a:xfrm>
            <a:off x="0" y="0"/>
            <a:ext cx="9144000" cy="5143500"/>
          </a:xfrm>
          <a:prstGeom prst="frame">
            <a:avLst>
              <a:gd name="adj1" fmla="val 2691"/>
            </a:avLst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2901.jpg"/>
          <p:cNvPicPr>
            <a:picLocks noChangeAspect="1"/>
          </p:cNvPicPr>
          <p:nvPr userDrawn="1"/>
        </p:nvPicPr>
        <p:blipFill>
          <a:blip r:embed="rId2">
            <a:lum bright="10000" contrast="20000"/>
          </a:blip>
          <a:srcRect t="8048" b="9882"/>
          <a:stretch>
            <a:fillRect/>
          </a:stretch>
        </p:blipFill>
        <p:spPr>
          <a:xfrm>
            <a:off x="0" y="0"/>
            <a:ext cx="9144000" cy="5143500"/>
          </a:xfrm>
          <a:prstGeom prst="frame">
            <a:avLst>
              <a:gd name="adj1" fmla="val 2691"/>
            </a:avLst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9" name="Рисунок 8" descr="6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 flipH="1">
            <a:off x="6072198" y="3214692"/>
            <a:ext cx="1166438" cy="17357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2901.jpg"/>
          <p:cNvPicPr>
            <a:picLocks noChangeAspect="1"/>
          </p:cNvPicPr>
          <p:nvPr userDrawn="1"/>
        </p:nvPicPr>
        <p:blipFill>
          <a:blip r:embed="rId2">
            <a:lum bright="10000" contrast="20000"/>
          </a:blip>
          <a:srcRect t="8048" b="9882"/>
          <a:stretch>
            <a:fillRect/>
          </a:stretch>
        </p:blipFill>
        <p:spPr>
          <a:xfrm>
            <a:off x="0" y="0"/>
            <a:ext cx="9144000" cy="5143500"/>
          </a:xfrm>
          <a:prstGeom prst="frame">
            <a:avLst>
              <a:gd name="adj1" fmla="val 2691"/>
            </a:avLst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1" name="Рисунок 10" descr="9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 flipH="1">
            <a:off x="5929322" y="2857502"/>
            <a:ext cx="1670754" cy="208959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901.jpg"/>
          <p:cNvPicPr>
            <a:picLocks noChangeAspect="1"/>
          </p:cNvPicPr>
          <p:nvPr userDrawn="1"/>
        </p:nvPicPr>
        <p:blipFill>
          <a:blip r:embed="rId2">
            <a:lum bright="10000" contrast="20000"/>
          </a:blip>
          <a:srcRect t="8048" b="9882"/>
          <a:stretch>
            <a:fillRect/>
          </a:stretch>
        </p:blipFill>
        <p:spPr>
          <a:xfrm>
            <a:off x="0" y="0"/>
            <a:ext cx="9144000" cy="5143500"/>
          </a:xfrm>
          <a:prstGeom prst="frame">
            <a:avLst>
              <a:gd name="adj1" fmla="val 2691"/>
            </a:avLst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7" name="Рисунок 6" descr="1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 rot="387762" flipH="1">
            <a:off x="6505055" y="3370733"/>
            <a:ext cx="1584237" cy="1433952"/>
          </a:xfrm>
          <a:prstGeom prst="rect">
            <a:avLst/>
          </a:prstGeom>
        </p:spPr>
      </p:pic>
      <p:pic>
        <p:nvPicPr>
          <p:cNvPr id="8" name="Рисунок 7" descr="6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 flipH="1">
            <a:off x="4929190" y="3571882"/>
            <a:ext cx="942459" cy="1402419"/>
          </a:xfrm>
          <a:prstGeom prst="rect">
            <a:avLst/>
          </a:prstGeom>
        </p:spPr>
      </p:pic>
      <p:pic>
        <p:nvPicPr>
          <p:cNvPr id="9" name="Рисунок 8" descr="9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2357422" y="3286130"/>
            <a:ext cx="1385159" cy="1732403"/>
          </a:xfrm>
          <a:prstGeom prst="rect">
            <a:avLst/>
          </a:prstGeom>
        </p:spPr>
      </p:pic>
      <p:pic>
        <p:nvPicPr>
          <p:cNvPr id="10" name="Рисунок 9" descr="3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 flipH="1">
            <a:off x="142844" y="3143254"/>
            <a:ext cx="1411049" cy="19288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901.jpg"/>
          <p:cNvPicPr>
            <a:picLocks noChangeAspect="1"/>
          </p:cNvPicPr>
          <p:nvPr userDrawn="1"/>
        </p:nvPicPr>
        <p:blipFill>
          <a:blip r:embed="rId2">
            <a:lum bright="10000" contrast="20000"/>
          </a:blip>
          <a:srcRect t="8048" b="9882"/>
          <a:stretch>
            <a:fillRect/>
          </a:stretch>
        </p:blipFill>
        <p:spPr>
          <a:xfrm>
            <a:off x="0" y="0"/>
            <a:ext cx="9144000" cy="5143500"/>
          </a:xfrm>
          <a:prstGeom prst="frame">
            <a:avLst>
              <a:gd name="adj1" fmla="val 2691"/>
            </a:avLst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429AAAB-2417-49D1-9D88-6A08A0AF9033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B8AB752-8280-4272-9336-41B5AFFBC7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429AAAB-2417-49D1-9D88-6A08A0AF9033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B8AB752-8280-4272-9336-41B5AFFBC7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429AAAB-2417-49D1-9D88-6A08A0AF9033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B8AB752-8280-4272-9336-41B5AFFBC7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429AAAB-2417-49D1-9D88-6A08A0AF9033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B8AB752-8280-4272-9336-41B5AFFBC7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 descr="http://%D0%BA%D0%B0%D1%80%D1%82%D0%B8%D0%BD%D0%BA%D0%B8.cc/img/2/9/0/2901.jpg"/>
          <p:cNvSpPr>
            <a:spLocks noChangeAspect="1" noChangeArrowheads="1"/>
          </p:cNvSpPr>
          <p:nvPr userDrawn="1"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6" name="AutoShape 4" descr="http://%D0%BA%D0%B0%D1%80%D1%82%D0%B8%D0%BD%D0%BA%D0%B8.cc/img/2/9/0/2901.jpg"/>
          <p:cNvSpPr>
            <a:spLocks noChangeAspect="1" noChangeArrowheads="1"/>
          </p:cNvSpPr>
          <p:nvPr userDrawn="1"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 descr="2901.jpg"/>
          <p:cNvPicPr>
            <a:picLocks noChangeAspect="1"/>
          </p:cNvPicPr>
          <p:nvPr userDrawn="1"/>
        </p:nvPicPr>
        <p:blipFill>
          <a:blip r:embed="rId13">
            <a:lum bright="10000" contrast="20000"/>
          </a:blip>
          <a:srcRect t="8048" b="988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Рисунок 9" descr="2901.jpg"/>
          <p:cNvPicPr>
            <a:picLocks noChangeAspect="1"/>
          </p:cNvPicPr>
          <p:nvPr userDrawn="1"/>
        </p:nvPicPr>
        <p:blipFill>
          <a:blip r:embed="rId13">
            <a:lum bright="10000" contrast="20000"/>
          </a:blip>
          <a:srcRect t="8048" b="9882"/>
          <a:stretch>
            <a:fillRect/>
          </a:stretch>
        </p:blipFill>
        <p:spPr>
          <a:xfrm>
            <a:off x="0" y="0"/>
            <a:ext cx="9144000" cy="5143500"/>
          </a:xfrm>
          <a:prstGeom prst="frame">
            <a:avLst>
              <a:gd name="adj1" fmla="val 3304"/>
            </a:avLst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699542"/>
            <a:ext cx="8064896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3200" i="1" dirty="0" smtClean="0">
                <a:solidFill>
                  <a:srgbClr val="FFC000"/>
                </a:solidFill>
                <a:effectLst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Физическое развитие </a:t>
            </a:r>
          </a:p>
          <a:p>
            <a:pPr algn="ctr"/>
            <a:r>
              <a:rPr lang="ru-RU" sz="3200" i="1" dirty="0" smtClean="0">
                <a:solidFill>
                  <a:srgbClr val="FFC000"/>
                </a:solidFill>
                <a:effectLst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детей   </a:t>
            </a:r>
          </a:p>
          <a:p>
            <a:pPr algn="ctr"/>
            <a:r>
              <a:rPr lang="ru-RU" sz="3200" i="1" dirty="0" smtClean="0">
                <a:solidFill>
                  <a:srgbClr val="FFC000"/>
                </a:solidFill>
                <a:effectLst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дошкольного возраста</a:t>
            </a:r>
            <a:endParaRPr lang="ru-RU" sz="3200" i="1" dirty="0">
              <a:solidFill>
                <a:srgbClr val="FFC000"/>
              </a:solidFill>
              <a:effectLst>
                <a:reflection blurRad="6350" stA="60000" endA="900" endPos="58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283968" y="4587974"/>
            <a:ext cx="4392488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Старший  воспитатель –Потакуева О.А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6070" y="267494"/>
            <a:ext cx="806489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Муниципальное  казённое  дошкольное  образовательное  учреждение «Детский  сад №1 г Киренска»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3968" y="9155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83518"/>
            <a:ext cx="3480048" cy="25020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4070015" y="454713"/>
            <a:ext cx="46784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не боюсь еще  и еще раз повторить:</a:t>
            </a:r>
          </a:p>
          <a:p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Забота о здоровье – это важнейший труд родителя.</a:t>
            </a:r>
          </a:p>
          <a:p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жизнерадостности, бодрости детей зависит их духовная жизнь,</a:t>
            </a:r>
          </a:p>
          <a:p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Мировоззрение, умственное развитие, прочность знаний, вера в свои силы.</a:t>
            </a:r>
          </a:p>
          <a:p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Сухомлинский Василий Александрович</a:t>
            </a:r>
            <a:endParaRPr lang="ru-RU" sz="16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47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131590"/>
            <a:ext cx="8352928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 </a:t>
            </a:r>
            <a:endParaRPr lang="ru-RU" sz="2400" b="1" i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400" b="1" i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это процесс формирования и последующего изменения естественных форм и функций организма ребенка и основанных на них физических качеств.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339502"/>
            <a:ext cx="72728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нового происходит в организме ребенка в период   дошкольного  детства?</a:t>
            </a:r>
          </a:p>
          <a:p>
            <a:pPr algn="ctr"/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14306" y="1685617"/>
            <a:ext cx="734643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костной и мышечной массы;</a:t>
            </a:r>
          </a:p>
          <a:p>
            <a:pPr>
              <a:lnSpc>
                <a:spcPct val="150000"/>
              </a:lnSpc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Заметно улучшается быстрота реакции, координация и скорость движений;</a:t>
            </a:r>
          </a:p>
          <a:p>
            <a:pPr>
              <a:lnSpc>
                <a:spcPct val="150000"/>
              </a:lnSpc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Изменяются пропорции тела;</a:t>
            </a:r>
          </a:p>
          <a:p>
            <a:pPr>
              <a:lnSpc>
                <a:spcPct val="150000"/>
              </a:lnSpc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Хрящи становятся твердыми;</a:t>
            </a:r>
          </a:p>
          <a:p>
            <a:pPr>
              <a:lnSpc>
                <a:spcPct val="150000"/>
              </a:lnSpc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Увеличиваются в размере все внутренние органы;</a:t>
            </a:r>
          </a:p>
          <a:p>
            <a:pPr>
              <a:lnSpc>
                <a:spcPct val="150000"/>
              </a:lnSpc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Совершенствуется нервная система;</a:t>
            </a:r>
          </a:p>
          <a:p>
            <a:pPr>
              <a:lnSpc>
                <a:spcPct val="150000"/>
              </a:lnSpc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Мозг ребенка увеличивается до 90% веса мозга взрослого человека.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0" y="-5645884"/>
            <a:ext cx="4572000" cy="390876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физического воспитания:</a:t>
            </a: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Оздоровительные задачи:</a:t>
            </a:r>
          </a:p>
          <a:p>
            <a:pPr>
              <a:buFont typeface="Arial"/>
              <a:buChar char="•"/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Повышать приспособляемость и работоспособность органов и систем растущего организма;</a:t>
            </a:r>
          </a:p>
          <a:p>
            <a:pPr>
              <a:buFont typeface="Arial"/>
              <a:buChar char="•"/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Содействовать закаливанию организма, профилактике простудных заболеваний;</a:t>
            </a:r>
          </a:p>
          <a:p>
            <a:pPr>
              <a:buFont typeface="Arial"/>
              <a:buChar char="•"/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Обеспечивать пропорциональное развитие всех мышечных групп;</a:t>
            </a:r>
          </a:p>
          <a:p>
            <a:pPr>
              <a:buFont typeface="Arial"/>
              <a:buChar char="•"/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Формировать </a:t>
            </a:r>
            <a:r>
              <a:rPr lang="ru-RU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здоровьесберегающее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здоровьеукрепляющее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двигательное поведение, предупреждающее возникновение плоскостопия и искривления осанки.</a:t>
            </a: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задачи:</a:t>
            </a:r>
          </a:p>
          <a:p>
            <a:pPr>
              <a:buFont typeface="Arial"/>
              <a:buChar char="•"/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Формировать правильные навыки выполнения основных движений, важных элементов сложных движений;</a:t>
            </a:r>
          </a:p>
          <a:p>
            <a:pPr>
              <a:buFont typeface="Arial"/>
              <a:buChar char="•"/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Вызывать стремление приспосабливать движения к встречающимся препятствиям (перешагнуть, регулируя ширину шага; подлезать, не задев, и </a:t>
            </a:r>
            <a:r>
              <a:rPr lang="ru-RU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т.д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buFont typeface="Arial"/>
              <a:buChar char="•"/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Развивать функцию равновесия, упражнять в передвижении по уменьшенной площади опоры, в сохранении равновесия после выполнения прыжков, в беге по естественным грунтам; содействовать развитию перекрёстной координации движений рук и ног при выполнении ходьбы, бега;</a:t>
            </a:r>
          </a:p>
          <a:p>
            <a:pPr>
              <a:buFont typeface="Arial"/>
              <a:buChar char="•"/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Содействовать овладению эталонами направления, различению амплитуды движений, темпа, напряжения и т. д.</a:t>
            </a:r>
          </a:p>
          <a:p>
            <a:pPr>
              <a:buFont typeface="Arial"/>
              <a:buChar char="•"/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Развивать у детей гибкость, ловкость, быстроту, выносливость, силу, а также равновесие и координацию движений;</a:t>
            </a:r>
          </a:p>
          <a:p>
            <a:pPr>
              <a:buFont typeface="Arial"/>
              <a:buChar char="•"/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Расширять способности к пониманию словесной инструкции при выполнении знакомых физических упражнений и восприятию незначительных изменений;</a:t>
            </a:r>
          </a:p>
          <a:p>
            <a:pPr>
              <a:buFont typeface="Arial"/>
              <a:buChar char="•"/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Приучать детей к действию по плану, представленному двумя пунктами: приготовиться - выполнить.</a:t>
            </a: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Воспитательные задачи:</a:t>
            </a:r>
          </a:p>
          <a:p>
            <a:pPr>
              <a:buFont typeface="Arial"/>
              <a:buChar char="•"/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Поддерживать интерес к двигательной деятельности, развивать способность передавать в движениях образы знакомых животных и других объектов окружающей действительности, отражая существенные признаки;</a:t>
            </a:r>
          </a:p>
          <a:p>
            <a:pPr>
              <a:buFont typeface="Arial"/>
              <a:buChar char="•"/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Воспитывать желание участвовать в организационных формах работы по физической культуре совместно с другими детьми;</a:t>
            </a:r>
          </a:p>
          <a:p>
            <a:pPr>
              <a:buFont typeface="Arial"/>
              <a:buChar char="•"/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Учить подчинять поведение в подвижных играх правилам;</a:t>
            </a:r>
          </a:p>
          <a:p>
            <a:pPr>
              <a:buFont typeface="Arial"/>
              <a:buChar char="•"/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Вызывать стремление к участию в подготовке условий для выполнения двигательных действий.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11510"/>
            <a:ext cx="6346486" cy="42484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95486"/>
            <a:ext cx="842493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303208"/>
            <a:ext cx="7992888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Задачи ДОУ по физическому развитию детей</a:t>
            </a:r>
          </a:p>
          <a:p>
            <a:r>
              <a:rPr lang="ru-RU" b="1" dirty="0">
                <a:solidFill>
                  <a:srgbClr val="002060"/>
                </a:solidFill>
              </a:rPr>
              <a:t>- охрана и укрепление здоровья детей</a:t>
            </a:r>
          </a:p>
          <a:p>
            <a:r>
              <a:rPr lang="ru-RU" b="1" dirty="0">
                <a:solidFill>
                  <a:srgbClr val="002060"/>
                </a:solidFill>
              </a:rPr>
              <a:t>- формирование жизненно необходимых двигательных умений и навыков</a:t>
            </a:r>
          </a:p>
          <a:p>
            <a:r>
              <a:rPr lang="ru-RU" b="1" dirty="0">
                <a:solidFill>
                  <a:srgbClr val="002060"/>
                </a:solidFill>
              </a:rPr>
              <a:t>- сохранение и укрепление физического и психического здоровья детей</a:t>
            </a:r>
          </a:p>
          <a:p>
            <a:r>
              <a:rPr lang="ru-RU" b="1" dirty="0">
                <a:solidFill>
                  <a:srgbClr val="002060"/>
                </a:solidFill>
              </a:rPr>
              <a:t>- воспитание культурно-гигиенических навыков</a:t>
            </a:r>
          </a:p>
          <a:p>
            <a:r>
              <a:rPr lang="ru-RU" b="1" dirty="0">
                <a:solidFill>
                  <a:srgbClr val="002060"/>
                </a:solidFill>
              </a:rPr>
              <a:t>- формирование начальных представлений о здоровом образе жизни</a:t>
            </a:r>
          </a:p>
          <a:p>
            <a:r>
              <a:rPr lang="ru-RU" b="1" dirty="0">
                <a:solidFill>
                  <a:srgbClr val="002060"/>
                </a:solidFill>
              </a:rPr>
              <a:t>- развитие физических качеств (скоростных, силовых, гибкости, выносливости и координации)</a:t>
            </a:r>
          </a:p>
          <a:p>
            <a:r>
              <a:rPr lang="ru-RU" b="1" dirty="0">
                <a:solidFill>
                  <a:srgbClr val="002060"/>
                </a:solidFill>
              </a:rPr>
              <a:t>- накопление и обогащение двигательного опыта</a:t>
            </a:r>
          </a:p>
          <a:p>
            <a:r>
              <a:rPr lang="ru-RU" b="1" dirty="0">
                <a:solidFill>
                  <a:srgbClr val="002060"/>
                </a:solidFill>
              </a:rPr>
              <a:t>- формирование потребности в двигательной активности и физическом совершенствовании</a:t>
            </a:r>
          </a:p>
        </p:txBody>
      </p:sp>
    </p:spTree>
    <p:extLst>
      <p:ext uri="{BB962C8B-B14F-4D97-AF65-F5344CB8AC3E}">
        <p14:creationId xmlns:p14="http://schemas.microsoft.com/office/powerpoint/2010/main" val="338574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39502"/>
            <a:ext cx="6912768" cy="41764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539974851"/>
              </p:ext>
            </p:extLst>
          </p:nvPr>
        </p:nvGraphicFramePr>
        <p:xfrm>
          <a:off x="1524000" y="1059582"/>
          <a:ext cx="5496272" cy="2808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43608" y="280988"/>
            <a:ext cx="6796156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физического воспитания детей</a:t>
            </a:r>
            <a:endParaRPr lang="ru-RU" sz="28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42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Любовь Александровна\Desktop\родит собрание\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267494"/>
            <a:ext cx="6265716" cy="469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24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Любовь Александровна\Desktop\родит собрание\im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95486"/>
            <a:ext cx="7188291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530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71800" y="429551"/>
            <a:ext cx="2727413" cy="206210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endParaRPr lang="ru-RU" sz="3200" b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</a:t>
            </a:r>
          </a:p>
          <a:p>
            <a:pPr algn="ctr"/>
            <a:r>
              <a:rPr lang="ru-RU" sz="32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 внимание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942</TotalTime>
  <Words>501</Words>
  <Application>Microsoft Office PowerPoint</Application>
  <PresentationFormat>Экран (16:9)</PresentationFormat>
  <Paragraphs>57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Master</dc:creator>
  <cp:lastModifiedBy>Оля</cp:lastModifiedBy>
  <cp:revision>34</cp:revision>
  <dcterms:created xsi:type="dcterms:W3CDTF">2016-06-03T14:12:26Z</dcterms:created>
  <dcterms:modified xsi:type="dcterms:W3CDTF">2019-12-02T08:17:00Z</dcterms:modified>
</cp:coreProperties>
</file>